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70" r:id="rId2"/>
    <p:sldId id="307" r:id="rId3"/>
    <p:sldId id="323" r:id="rId4"/>
    <p:sldId id="308" r:id="rId5"/>
    <p:sldId id="281" r:id="rId6"/>
    <p:sldId id="309" r:id="rId7"/>
    <p:sldId id="311" r:id="rId8"/>
    <p:sldId id="312" r:id="rId9"/>
    <p:sldId id="313" r:id="rId10"/>
    <p:sldId id="296" r:id="rId11"/>
    <p:sldId id="297" r:id="rId12"/>
    <p:sldId id="314" r:id="rId13"/>
    <p:sldId id="324" r:id="rId14"/>
    <p:sldId id="315" r:id="rId15"/>
    <p:sldId id="325" r:id="rId16"/>
    <p:sldId id="316" r:id="rId17"/>
    <p:sldId id="298" r:id="rId18"/>
    <p:sldId id="317" r:id="rId19"/>
    <p:sldId id="318" r:id="rId20"/>
    <p:sldId id="310" r:id="rId21"/>
    <p:sldId id="294" r:id="rId22"/>
    <p:sldId id="319" r:id="rId23"/>
    <p:sldId id="320" r:id="rId24"/>
    <p:sldId id="326" r:id="rId25"/>
    <p:sldId id="327" r:id="rId26"/>
    <p:sldId id="328" r:id="rId27"/>
    <p:sldId id="329" r:id="rId28"/>
    <p:sldId id="321" r:id="rId29"/>
    <p:sldId id="330" r:id="rId30"/>
    <p:sldId id="331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FE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2"/>
    <p:restoredTop sz="93605"/>
  </p:normalViewPr>
  <p:slideViewPr>
    <p:cSldViewPr snapToGrid="0" snapToObjects="1">
      <p:cViewPr>
        <p:scale>
          <a:sx n="88" d="100"/>
          <a:sy n="88" d="100"/>
        </p:scale>
        <p:origin x="1408" y="8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372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1.png"/><Relationship Id="rId7" Type="http://schemas.openxmlformats.org/officeDocument/2006/relationships/image" Target="../media/image26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0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27.emf"/><Relationship Id="rId7" Type="http://schemas.openxmlformats.org/officeDocument/2006/relationships/image" Target="../media/image32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34.emf"/><Relationship Id="rId9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52.png"/><Relationship Id="rId7" Type="http://schemas.openxmlformats.org/officeDocument/2006/relationships/image" Target="../media/image15.emf"/><Relationship Id="rId12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54.emf"/><Relationship Id="rId5" Type="http://schemas.openxmlformats.org/officeDocument/2006/relationships/image" Target="../media/image8.emf"/><Relationship Id="rId10" Type="http://schemas.openxmlformats.org/officeDocument/2006/relationships/image" Target="../media/image7.emf"/><Relationship Id="rId4" Type="http://schemas.openxmlformats.org/officeDocument/2006/relationships/image" Target="../media/image53.png"/><Relationship Id="rId9" Type="http://schemas.openxmlformats.org/officeDocument/2006/relationships/image" Target="../media/image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6.emf"/><Relationship Id="rId3" Type="http://schemas.openxmlformats.org/officeDocument/2006/relationships/image" Target="../media/image52.png"/><Relationship Id="rId7" Type="http://schemas.openxmlformats.org/officeDocument/2006/relationships/image" Target="../media/image15.emf"/><Relationship Id="rId12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56.emf"/><Relationship Id="rId5" Type="http://schemas.openxmlformats.org/officeDocument/2006/relationships/image" Target="../media/image8.emf"/><Relationship Id="rId10" Type="http://schemas.openxmlformats.org/officeDocument/2006/relationships/image" Target="../media/image54.emf"/><Relationship Id="rId4" Type="http://schemas.openxmlformats.org/officeDocument/2006/relationships/image" Target="../media/image53.png"/><Relationship Id="rId9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4.emf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emf"/><Relationship Id="rId14" Type="http://schemas.openxmlformats.org/officeDocument/2006/relationships/image" Target="../media/image1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" y="270449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Guía de Preguntas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6 ]</a:t>
            </a:r>
          </a:p>
        </p:txBody>
      </p:sp>
    </p:spTree>
    <p:extLst>
      <p:ext uri="{BB962C8B-B14F-4D97-AF65-F5344CB8AC3E}">
        <p14:creationId xmlns:p14="http://schemas.microsoft.com/office/powerpoint/2010/main" val="366875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52332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Formulación del problema: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57EF8D-78BB-3E44-8EB0-89569DD8175E}"/>
              </a:ext>
            </a:extLst>
          </p:cNvPr>
          <p:cNvGrpSpPr/>
          <p:nvPr/>
        </p:nvGrpSpPr>
        <p:grpSpPr>
          <a:xfrm>
            <a:off x="292596" y="1896575"/>
            <a:ext cx="7750739" cy="1910348"/>
            <a:chOff x="292596" y="1896575"/>
            <a:chExt cx="7750739" cy="19103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986CC4-28B0-7D49-BBA8-DE6C7C475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19"/>
            <a:stretch/>
          </p:blipFill>
          <p:spPr>
            <a:xfrm>
              <a:off x="2015069" y="1896575"/>
              <a:ext cx="6028266" cy="19103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C43FAB7-BB3C-C044-869C-0238206C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596" y="2512420"/>
              <a:ext cx="1603937" cy="68740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CBDD3AC-B242-4943-82DC-21FA53E546D2}"/>
              </a:ext>
            </a:extLst>
          </p:cNvPr>
          <p:cNvGrpSpPr/>
          <p:nvPr/>
        </p:nvGrpSpPr>
        <p:grpSpPr>
          <a:xfrm>
            <a:off x="327079" y="770719"/>
            <a:ext cx="8786701" cy="2492990"/>
            <a:chOff x="327079" y="770719"/>
            <a:chExt cx="8786701" cy="24929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981F64-02E0-2B49-8551-E64EF3E95C75}"/>
                </a:ext>
              </a:extLst>
            </p:cNvPr>
            <p:cNvSpPr/>
            <p:nvPr/>
          </p:nvSpPr>
          <p:spPr>
            <a:xfrm>
              <a:off x="327079" y="770719"/>
              <a:ext cx="8786701" cy="24929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lnSpc>
                  <a:spcPct val="150000"/>
                </a:lnSpc>
                <a:buAutoNum type="arabicParenR"/>
              </a:pPr>
              <a:r>
                <a:rPr lang="es-ES_tradnl" sz="2400" dirty="0"/>
                <a:t>Se tiene una señal         de M elementos que ha sido producida</a:t>
              </a:r>
            </a:p>
            <a:p>
              <a:r>
                <a:rPr lang="es-ES_tradnl" sz="2400" dirty="0"/>
                <a:t>por un proceso de degradación de la señal      de la siguiente manera:</a:t>
              </a:r>
            </a:p>
            <a:p>
              <a:endParaRPr lang="es-ES_tradnl" sz="2400" dirty="0"/>
            </a:p>
            <a:p>
              <a:endParaRPr lang="es-ES_tradnl" sz="2400" dirty="0"/>
            </a:p>
            <a:p>
              <a:endParaRPr lang="es-ES_tradnl" sz="2400" dirty="0"/>
            </a:p>
            <a:p>
              <a:r>
                <a:rPr lang="es-ES_tradnl" sz="2400" dirty="0"/>
                <a:t> 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4A00BE-8B61-3940-8C9E-327D7ED60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4356" y="1007024"/>
              <a:ext cx="254000" cy="3048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7EC4105-2340-CA4C-89C1-51429DE3E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0725" y="1347756"/>
              <a:ext cx="190500" cy="3302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AA14C9-5066-C343-967F-EDB1F09056F7}"/>
              </a:ext>
            </a:extLst>
          </p:cNvPr>
          <p:cNvGrpSpPr/>
          <p:nvPr/>
        </p:nvGrpSpPr>
        <p:grpSpPr>
          <a:xfrm>
            <a:off x="344012" y="3815966"/>
            <a:ext cx="8667244" cy="2954655"/>
            <a:chOff x="344012" y="3815966"/>
            <a:chExt cx="8667244" cy="29546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7006565-A5FB-1E48-8F03-1670D3387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46758" y="5814304"/>
              <a:ext cx="190500" cy="4445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A7099A-3E7B-DA4D-99F0-C1B0E94AF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9531" y="5921987"/>
              <a:ext cx="190500" cy="3302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12285ED-3A3E-3947-8D6F-7BBE76081383}"/>
                </a:ext>
              </a:extLst>
            </p:cNvPr>
            <p:cNvGrpSpPr/>
            <p:nvPr/>
          </p:nvGrpSpPr>
          <p:grpSpPr>
            <a:xfrm>
              <a:off x="344012" y="3815966"/>
              <a:ext cx="8667244" cy="2954655"/>
              <a:chOff x="344012" y="3815966"/>
              <a:chExt cx="8667244" cy="295465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EAAB1F-82D9-2D4D-AADC-639BD1B28E13}"/>
                  </a:ext>
                </a:extLst>
              </p:cNvPr>
              <p:cNvSpPr/>
              <p:nvPr/>
            </p:nvSpPr>
            <p:spPr>
              <a:xfrm>
                <a:off x="344012" y="3815966"/>
                <a:ext cx="8667244" cy="295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sz="2400" dirty="0"/>
                  <a:t>2) Se debe encontrar la señal original a partir de       y de </a:t>
                </a:r>
                <a:r>
                  <a:rPr lang="es-ES_tradnl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</a:t>
                </a:r>
                <a:r>
                  <a:rPr lang="es-ES_tradnl" sz="2400" dirty="0"/>
                  <a:t>  usando</a:t>
                </a:r>
              </a:p>
              <a:p>
                <a:r>
                  <a:rPr lang="es-ES_tradnl" sz="2400" dirty="0"/>
                  <a:t>un algoritmo de optimización planteado de la siguiente manera:</a:t>
                </a:r>
              </a:p>
              <a:p>
                <a:endParaRPr lang="es-ES_tradnl" sz="2400" dirty="0"/>
              </a:p>
              <a:p>
                <a:r>
                  <a:rPr lang="es-ES_tradnl" sz="2400" dirty="0"/>
                  <a:t>                                       sujeto a </a:t>
                </a:r>
              </a:p>
              <a:p>
                <a:endParaRPr lang="es-ES_tradnl" sz="2400" dirty="0"/>
              </a:p>
              <a:p>
                <a:r>
                  <a:rPr lang="es-ES_tradnl" sz="2400" dirty="0"/>
                  <a:t>La estimación de       es      .</a:t>
                </a:r>
              </a:p>
              <a:p>
                <a:endParaRPr lang="es-ES_tradnl" sz="2400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195D063-2938-7845-8347-43632E187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5691" y="5114386"/>
                <a:ext cx="1473200" cy="5334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1C47725-81E2-CB40-8036-0CD421013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1297" y="5104124"/>
                <a:ext cx="2133600" cy="5461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6730661-79BB-B646-B564-58B1ADFAF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0889" y="4088895"/>
                <a:ext cx="254000" cy="304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544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8745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                                (1/2)</a:t>
            </a:r>
            <a:endParaRPr lang="en-US" sz="36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DCE63B-4641-E84E-9A7B-4B21F9E63785}"/>
              </a:ext>
            </a:extLst>
          </p:cNvPr>
          <p:cNvGrpSpPr/>
          <p:nvPr/>
        </p:nvGrpSpPr>
        <p:grpSpPr>
          <a:xfrm>
            <a:off x="474196" y="1018687"/>
            <a:ext cx="6287461" cy="646331"/>
            <a:chOff x="474196" y="1018687"/>
            <a:chExt cx="6287461" cy="6463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EAE2F4-2743-AB40-9D9C-20A2F826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8457" y="1064570"/>
              <a:ext cx="1473200" cy="533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2A916BE-9F61-FF4A-94AC-AB530D76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96" y="1051870"/>
              <a:ext cx="2133600" cy="5461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B46016-D5D8-F84C-A00D-92C27294A20B}"/>
                </a:ext>
              </a:extLst>
            </p:cNvPr>
            <p:cNvSpPr/>
            <p:nvPr/>
          </p:nvSpPr>
          <p:spPr>
            <a:xfrm>
              <a:off x="3375079" y="1018687"/>
              <a:ext cx="17678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3600" dirty="0"/>
                <a:t>sujeto a </a:t>
              </a:r>
              <a:endParaRPr lang="en-US" sz="360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2003743"/>
            <a:ext cx="71023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Usando multiplicadores de </a:t>
            </a:r>
            <a:r>
              <a:rPr lang="es-ES_tradnl" sz="3600" dirty="0" err="1"/>
              <a:t>Lagrange</a:t>
            </a:r>
            <a:r>
              <a:rPr lang="es-ES_tradnl" sz="3600" dirty="0"/>
              <a:t>:</a:t>
            </a:r>
            <a:endParaRPr lang="en-US" sz="36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4A580A-AFB0-1A42-BC81-878FBA973D85}"/>
              </a:ext>
            </a:extLst>
          </p:cNvPr>
          <p:cNvGrpSpPr/>
          <p:nvPr/>
        </p:nvGrpSpPr>
        <p:grpSpPr>
          <a:xfrm>
            <a:off x="520975" y="2901804"/>
            <a:ext cx="15286833" cy="520700"/>
            <a:chOff x="520975" y="2901804"/>
            <a:chExt cx="15286833" cy="5207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A95848-5677-6D40-A209-FE05C03BA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975" y="2901804"/>
              <a:ext cx="7340600" cy="5207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A9DD37-2942-0445-BB8A-05257FA6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5408" y="2901804"/>
              <a:ext cx="6502400" cy="5207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811D575-74DC-2447-B6A4-646A8B11AED2}"/>
              </a:ext>
            </a:extLst>
          </p:cNvPr>
          <p:cNvGrpSpPr/>
          <p:nvPr/>
        </p:nvGrpSpPr>
        <p:grpSpPr>
          <a:xfrm>
            <a:off x="7861575" y="1905175"/>
            <a:ext cx="783194" cy="595724"/>
            <a:chOff x="7861575" y="1905175"/>
            <a:chExt cx="783194" cy="59572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31E2AED-9E76-A748-967D-48460AC5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1575" y="2274507"/>
              <a:ext cx="783194" cy="22639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843949C-9C94-1E44-8929-17414A62DE02}"/>
                </a:ext>
              </a:extLst>
            </p:cNvPr>
            <p:cNvSpPr/>
            <p:nvPr/>
          </p:nvSpPr>
          <p:spPr>
            <a:xfrm>
              <a:off x="7986797" y="1905175"/>
              <a:ext cx="5241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con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7041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787 L -0.85521 -0.00787 " pathEditMode="relative" ptsTypes="AA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9A5FAD-B01A-AB45-AC37-792E426E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9" y="0"/>
            <a:ext cx="8710997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9B8D2C8-20F8-D44E-8CAD-71B25CD00553}"/>
              </a:ext>
            </a:extLst>
          </p:cNvPr>
          <p:cNvSpPr/>
          <p:nvPr/>
        </p:nvSpPr>
        <p:spPr>
          <a:xfrm>
            <a:off x="276447" y="4051004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7AD102-8217-4F43-BB96-A1C0A22DF745}"/>
              </a:ext>
            </a:extLst>
          </p:cNvPr>
          <p:cNvSpPr/>
          <p:nvPr/>
        </p:nvSpPr>
        <p:spPr>
          <a:xfrm>
            <a:off x="-223286" y="5465137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B15F44-3DAD-144A-A4AC-70DFB3251E76}"/>
              </a:ext>
            </a:extLst>
          </p:cNvPr>
          <p:cNvSpPr/>
          <p:nvPr/>
        </p:nvSpPr>
        <p:spPr>
          <a:xfrm>
            <a:off x="393405" y="2158411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7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8745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                                (1/2)</a:t>
            </a:r>
            <a:endParaRPr lang="en-US" sz="36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DCE63B-4641-E84E-9A7B-4B21F9E63785}"/>
              </a:ext>
            </a:extLst>
          </p:cNvPr>
          <p:cNvGrpSpPr/>
          <p:nvPr/>
        </p:nvGrpSpPr>
        <p:grpSpPr>
          <a:xfrm>
            <a:off x="474196" y="1018687"/>
            <a:ext cx="6287461" cy="646331"/>
            <a:chOff x="474196" y="1018687"/>
            <a:chExt cx="6287461" cy="6463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EAE2F4-2743-AB40-9D9C-20A2F826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8457" y="1064570"/>
              <a:ext cx="1473200" cy="533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2A916BE-9F61-FF4A-94AC-AB530D76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96" y="1051870"/>
              <a:ext cx="2133600" cy="5461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B46016-D5D8-F84C-A00D-92C27294A20B}"/>
                </a:ext>
              </a:extLst>
            </p:cNvPr>
            <p:cNvSpPr/>
            <p:nvPr/>
          </p:nvSpPr>
          <p:spPr>
            <a:xfrm>
              <a:off x="3375079" y="1018687"/>
              <a:ext cx="17678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3600" dirty="0"/>
                <a:t>sujeto a </a:t>
              </a:r>
              <a:endParaRPr lang="en-US" sz="360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2003743"/>
            <a:ext cx="71023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Usando multiplicadores de </a:t>
            </a:r>
            <a:r>
              <a:rPr lang="es-ES_tradnl" sz="3600" dirty="0" err="1"/>
              <a:t>Lagrange</a:t>
            </a:r>
            <a:r>
              <a:rPr lang="es-ES_tradnl" sz="3600" dirty="0"/>
              <a:t>:</a:t>
            </a:r>
            <a:endParaRPr lang="en-US" sz="36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4A580A-AFB0-1A42-BC81-878FBA973D85}"/>
              </a:ext>
            </a:extLst>
          </p:cNvPr>
          <p:cNvGrpSpPr/>
          <p:nvPr/>
        </p:nvGrpSpPr>
        <p:grpSpPr>
          <a:xfrm>
            <a:off x="-7783053" y="3008129"/>
            <a:ext cx="15286833" cy="520700"/>
            <a:chOff x="520975" y="2901804"/>
            <a:chExt cx="15286833" cy="5207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A95848-5677-6D40-A209-FE05C03BA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975" y="2901804"/>
              <a:ext cx="7340600" cy="5207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A9DD37-2942-0445-BB8A-05257FA6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5408" y="2901804"/>
              <a:ext cx="6502400" cy="520700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677480D7-9E9F-DD48-ADEF-A5A1E84DA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" y="3823409"/>
            <a:ext cx="8343900" cy="9779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811D575-74DC-2447-B6A4-646A8B11AED2}"/>
              </a:ext>
            </a:extLst>
          </p:cNvPr>
          <p:cNvGrpSpPr/>
          <p:nvPr/>
        </p:nvGrpSpPr>
        <p:grpSpPr>
          <a:xfrm>
            <a:off x="7861575" y="1905175"/>
            <a:ext cx="783194" cy="595724"/>
            <a:chOff x="7861575" y="1905175"/>
            <a:chExt cx="783194" cy="59572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31E2AED-9E76-A748-967D-48460AC5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61575" y="2274507"/>
              <a:ext cx="783194" cy="22639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843949C-9C94-1E44-8929-17414A62DE02}"/>
                </a:ext>
              </a:extLst>
            </p:cNvPr>
            <p:cNvSpPr/>
            <p:nvPr/>
          </p:nvSpPr>
          <p:spPr>
            <a:xfrm>
              <a:off x="7986797" y="1905175"/>
              <a:ext cx="5241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con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895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14E721-C164-2E40-A7C2-40EDCE3B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734" y="0"/>
            <a:ext cx="6789572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CBB40DC-CF01-F842-98F4-6454862639E7}"/>
              </a:ext>
            </a:extLst>
          </p:cNvPr>
          <p:cNvSpPr/>
          <p:nvPr/>
        </p:nvSpPr>
        <p:spPr>
          <a:xfrm>
            <a:off x="1105785" y="1935126"/>
            <a:ext cx="489099" cy="4890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31DD80-D253-CA4B-B5A5-B9E645D3DDD9}"/>
              </a:ext>
            </a:extLst>
          </p:cNvPr>
          <p:cNvSpPr/>
          <p:nvPr/>
        </p:nvSpPr>
        <p:spPr>
          <a:xfrm>
            <a:off x="606052" y="3466214"/>
            <a:ext cx="9813851" cy="3742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1CE24E-0610-284B-899A-511596179A1B}"/>
              </a:ext>
            </a:extLst>
          </p:cNvPr>
          <p:cNvSpPr/>
          <p:nvPr/>
        </p:nvSpPr>
        <p:spPr>
          <a:xfrm>
            <a:off x="1222747" y="1477926"/>
            <a:ext cx="4529470" cy="41467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3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8745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                                (1/2)</a:t>
            </a:r>
            <a:endParaRPr lang="en-US" sz="36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DCE63B-4641-E84E-9A7B-4B21F9E63785}"/>
              </a:ext>
            </a:extLst>
          </p:cNvPr>
          <p:cNvGrpSpPr/>
          <p:nvPr/>
        </p:nvGrpSpPr>
        <p:grpSpPr>
          <a:xfrm>
            <a:off x="474196" y="1018687"/>
            <a:ext cx="6287461" cy="646331"/>
            <a:chOff x="474196" y="1018687"/>
            <a:chExt cx="6287461" cy="6463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EAE2F4-2743-AB40-9D9C-20A2F826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8457" y="1064570"/>
              <a:ext cx="1473200" cy="533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2A916BE-9F61-FF4A-94AC-AB530D76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96" y="1051870"/>
              <a:ext cx="2133600" cy="5461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B46016-D5D8-F84C-A00D-92C27294A20B}"/>
                </a:ext>
              </a:extLst>
            </p:cNvPr>
            <p:cNvSpPr/>
            <p:nvPr/>
          </p:nvSpPr>
          <p:spPr>
            <a:xfrm>
              <a:off x="3375079" y="1018687"/>
              <a:ext cx="17678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3600" dirty="0"/>
                <a:t>sujeto a </a:t>
              </a:r>
              <a:endParaRPr lang="en-US" sz="360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2003743"/>
            <a:ext cx="71023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Usando multiplicadores de </a:t>
            </a:r>
            <a:r>
              <a:rPr lang="es-ES_tradnl" sz="3600" dirty="0" err="1"/>
              <a:t>Lagrange</a:t>
            </a:r>
            <a:r>
              <a:rPr lang="es-ES_tradnl" sz="3600" dirty="0"/>
              <a:t>:</a:t>
            </a:r>
            <a:endParaRPr lang="en-US" sz="36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557AD4-D1C9-F44B-8589-82D3C145E6C0}"/>
              </a:ext>
            </a:extLst>
          </p:cNvPr>
          <p:cNvGrpSpPr/>
          <p:nvPr/>
        </p:nvGrpSpPr>
        <p:grpSpPr>
          <a:xfrm>
            <a:off x="1975095" y="5768270"/>
            <a:ext cx="5049160" cy="580964"/>
            <a:chOff x="1975095" y="5768270"/>
            <a:chExt cx="5049160" cy="580964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E9AE8FC-2038-5D45-B7F8-AC23EA5E3AF7}"/>
                </a:ext>
              </a:extLst>
            </p:cNvPr>
            <p:cNvSpPr/>
            <p:nvPr/>
          </p:nvSpPr>
          <p:spPr>
            <a:xfrm rot="5400000">
              <a:off x="4425127" y="3318238"/>
              <a:ext cx="149095" cy="504916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B3CF08-F21B-FC4C-9688-B57E3D9C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9689" y="6019034"/>
              <a:ext cx="368300" cy="33020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9530539-FFE8-C74B-9B6D-C27046842F54}"/>
              </a:ext>
            </a:extLst>
          </p:cNvPr>
          <p:cNvSpPr/>
          <p:nvPr/>
        </p:nvSpPr>
        <p:spPr>
          <a:xfrm>
            <a:off x="4677989" y="6096303"/>
            <a:ext cx="1843774" cy="49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no depende de </a:t>
            </a:r>
            <a:r>
              <a:rPr lang="es-ES_tradn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_tradnl" dirty="0"/>
              <a:t>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4A580A-AFB0-1A42-BC81-878FBA973D85}"/>
              </a:ext>
            </a:extLst>
          </p:cNvPr>
          <p:cNvGrpSpPr/>
          <p:nvPr/>
        </p:nvGrpSpPr>
        <p:grpSpPr>
          <a:xfrm>
            <a:off x="-7783053" y="3008129"/>
            <a:ext cx="15286833" cy="520700"/>
            <a:chOff x="520975" y="2901804"/>
            <a:chExt cx="15286833" cy="5207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A95848-5677-6D40-A209-FE05C03BA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975" y="2901804"/>
              <a:ext cx="7340600" cy="5207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A9DD37-2942-0445-BB8A-05257FA6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5408" y="2901804"/>
              <a:ext cx="6502400" cy="520700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677480D7-9E9F-DD48-ADEF-A5A1E84DA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" y="3823409"/>
            <a:ext cx="8343900" cy="9779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BBB1126-9977-DD4D-B9D6-5B34349B26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967" y="5017899"/>
            <a:ext cx="7531100" cy="6731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811D575-74DC-2447-B6A4-646A8B11AED2}"/>
              </a:ext>
            </a:extLst>
          </p:cNvPr>
          <p:cNvGrpSpPr/>
          <p:nvPr/>
        </p:nvGrpSpPr>
        <p:grpSpPr>
          <a:xfrm>
            <a:off x="7861575" y="1905175"/>
            <a:ext cx="783194" cy="595724"/>
            <a:chOff x="7861575" y="1905175"/>
            <a:chExt cx="783194" cy="59572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31E2AED-9E76-A748-967D-48460AC5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61575" y="2274507"/>
              <a:ext cx="783194" cy="22639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843949C-9C94-1E44-8929-17414A62DE02}"/>
                </a:ext>
              </a:extLst>
            </p:cNvPr>
            <p:cNvSpPr/>
            <p:nvPr/>
          </p:nvSpPr>
          <p:spPr>
            <a:xfrm>
              <a:off x="7986797" y="1905175"/>
              <a:ext cx="5241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con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930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C0DDB1-7C70-1B46-9B26-E58A5824A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29" y="0"/>
            <a:ext cx="7330689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22D164A-87C7-E84F-959D-E5AAB7F3A41C}"/>
              </a:ext>
            </a:extLst>
          </p:cNvPr>
          <p:cNvSpPr/>
          <p:nvPr/>
        </p:nvSpPr>
        <p:spPr>
          <a:xfrm>
            <a:off x="988827" y="3912781"/>
            <a:ext cx="446568" cy="5103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6233B-79BF-4A41-98A2-F7D1CB43A529}"/>
              </a:ext>
            </a:extLst>
          </p:cNvPr>
          <p:cNvSpPr/>
          <p:nvPr/>
        </p:nvSpPr>
        <p:spPr>
          <a:xfrm>
            <a:off x="-446571" y="4465674"/>
            <a:ext cx="9813851" cy="26262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56A77-5487-FC45-A6F4-D8EA9440E44D}"/>
              </a:ext>
            </a:extLst>
          </p:cNvPr>
          <p:cNvSpPr/>
          <p:nvPr/>
        </p:nvSpPr>
        <p:spPr>
          <a:xfrm>
            <a:off x="1073888" y="2158410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5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EAE2F4-2743-AB40-9D9C-20A2F826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57" y="1064570"/>
            <a:ext cx="1473200" cy="53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A916BE-9F61-FF4A-94AC-AB530D76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6" y="1051870"/>
            <a:ext cx="2133600" cy="5461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EB46016-D5D8-F84C-A00D-92C27294A20B}"/>
              </a:ext>
            </a:extLst>
          </p:cNvPr>
          <p:cNvSpPr/>
          <p:nvPr/>
        </p:nvSpPr>
        <p:spPr>
          <a:xfrm>
            <a:off x="3375079" y="1018687"/>
            <a:ext cx="1767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sujeto a </a:t>
            </a:r>
            <a:endParaRPr lang="en-US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1682012"/>
            <a:ext cx="308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:</a:t>
            </a:r>
            <a:endParaRPr lang="en-US" sz="3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530539-FFE8-C74B-9B6D-C27046842F54}"/>
              </a:ext>
            </a:extLst>
          </p:cNvPr>
          <p:cNvSpPr/>
          <p:nvPr/>
        </p:nvSpPr>
        <p:spPr>
          <a:xfrm>
            <a:off x="4266705" y="1870930"/>
            <a:ext cx="3451329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Solución para una fila de la imagen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B11C13-1CA9-2140-A19D-505564BF36F1}"/>
              </a:ext>
            </a:extLst>
          </p:cNvPr>
          <p:cNvSpPr/>
          <p:nvPr/>
        </p:nvSpPr>
        <p:spPr>
          <a:xfrm>
            <a:off x="186266" y="2328342"/>
            <a:ext cx="8001769" cy="195937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2B6C41-B85E-7344-AA45-DC679334F3FA}"/>
              </a:ext>
            </a:extLst>
          </p:cNvPr>
          <p:cNvSpPr/>
          <p:nvPr/>
        </p:nvSpPr>
        <p:spPr>
          <a:xfrm>
            <a:off x="186267" y="4364334"/>
            <a:ext cx="83991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/>
              <a:t>Para un movimiento horizontal de la imagen, las señales son vectores-fila, es necesario entonces calcular la transpuesta: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7819FF-BEDD-604B-9D91-411EBDDC2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05" y="5762458"/>
            <a:ext cx="3987800" cy="5461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FEB9DA-6FE4-134D-9F4A-6A0300489F01}"/>
              </a:ext>
            </a:extLst>
          </p:cNvPr>
          <p:cNvGrpSpPr/>
          <p:nvPr/>
        </p:nvGrpSpPr>
        <p:grpSpPr>
          <a:xfrm>
            <a:off x="4464691" y="5609226"/>
            <a:ext cx="6209147" cy="923330"/>
            <a:chOff x="4464691" y="5609226"/>
            <a:chExt cx="6209147" cy="923330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392D90A-DD73-0C42-AFB1-3D624658FBDE}"/>
                </a:ext>
              </a:extLst>
            </p:cNvPr>
            <p:cNvSpPr/>
            <p:nvPr/>
          </p:nvSpPr>
          <p:spPr>
            <a:xfrm>
              <a:off x="4464691" y="5839986"/>
              <a:ext cx="570935" cy="39104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7FE364-976C-1444-BF86-20CB47F3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6767" y="5762458"/>
              <a:ext cx="1955800" cy="4445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4A70DC-2970-A447-AC74-8BFD6DD28F02}"/>
                </a:ext>
              </a:extLst>
            </p:cNvPr>
            <p:cNvSpPr/>
            <p:nvPr/>
          </p:nvSpPr>
          <p:spPr>
            <a:xfrm>
              <a:off x="7614162" y="5609226"/>
              <a:ext cx="305967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dirty="0"/>
                <a:t>Solución para</a:t>
              </a:r>
            </a:p>
            <a:p>
              <a:r>
                <a:rPr lang="es-ES_tradnl" dirty="0"/>
                <a:t> toda la </a:t>
              </a:r>
            </a:p>
            <a:p>
              <a:r>
                <a:rPr lang="es-ES_tradnl" dirty="0"/>
                <a:t>imagen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8B92C36-9940-6D41-AEC7-CD7047228534}"/>
                </a:ext>
              </a:extLst>
            </p:cNvPr>
            <p:cNvSpPr/>
            <p:nvPr/>
          </p:nvSpPr>
          <p:spPr>
            <a:xfrm>
              <a:off x="5288457" y="5609226"/>
              <a:ext cx="2246876" cy="876241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6DE989C-E2E2-874E-810D-E23C9FA62987}"/>
              </a:ext>
            </a:extLst>
          </p:cNvPr>
          <p:cNvSpPr/>
          <p:nvPr/>
        </p:nvSpPr>
        <p:spPr>
          <a:xfrm>
            <a:off x="344012" y="184181"/>
            <a:ext cx="8745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                                (2/2)</a:t>
            </a:r>
            <a:endParaRPr lang="en-US" sz="3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E52B11-D56C-5448-8005-4B2A648730ED}"/>
              </a:ext>
            </a:extLst>
          </p:cNvPr>
          <p:cNvGrpSpPr/>
          <p:nvPr/>
        </p:nvGrpSpPr>
        <p:grpSpPr>
          <a:xfrm>
            <a:off x="278905" y="2710010"/>
            <a:ext cx="7531100" cy="1331335"/>
            <a:chOff x="1147967" y="5017899"/>
            <a:chExt cx="7531100" cy="133133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D8645FD-88ED-EE4E-891C-59075CBB3DFD}"/>
                </a:ext>
              </a:extLst>
            </p:cNvPr>
            <p:cNvGrpSpPr/>
            <p:nvPr/>
          </p:nvGrpSpPr>
          <p:grpSpPr>
            <a:xfrm>
              <a:off x="1975095" y="5768270"/>
              <a:ext cx="5049160" cy="580964"/>
              <a:chOff x="1975095" y="5768270"/>
              <a:chExt cx="5049160" cy="580964"/>
            </a:xfrm>
          </p:grpSpPr>
          <p:sp>
            <p:nvSpPr>
              <p:cNvPr id="30" name="Right Brace 29">
                <a:extLst>
                  <a:ext uri="{FF2B5EF4-FFF2-40B4-BE49-F238E27FC236}">
                    <a16:creationId xmlns:a16="http://schemas.microsoft.com/office/drawing/2014/main" id="{FD86D5AC-177E-6D49-BD9D-A7E4A89C39C6}"/>
                  </a:ext>
                </a:extLst>
              </p:cNvPr>
              <p:cNvSpPr/>
              <p:nvPr/>
            </p:nvSpPr>
            <p:spPr>
              <a:xfrm rot="5400000">
                <a:off x="4425127" y="3318238"/>
                <a:ext cx="149095" cy="5049160"/>
              </a:xfrm>
              <a:prstGeom prst="righ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C52EC48-E7D7-E546-906E-CCBE32522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9689" y="6019034"/>
                <a:ext cx="368300" cy="330200"/>
              </a:xfrm>
              <a:prstGeom prst="rect">
                <a:avLst/>
              </a:prstGeom>
            </p:spPr>
          </p:pic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6B51DA5-F528-1A4E-A6AB-0F10CCE83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7967" y="5017899"/>
              <a:ext cx="75311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27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09886B-0E77-944E-B343-2D4E4006C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1" y="0"/>
            <a:ext cx="8609975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99732A9-4BCD-5344-BB1C-0D755275DC31}"/>
              </a:ext>
            </a:extLst>
          </p:cNvPr>
          <p:cNvSpPr/>
          <p:nvPr/>
        </p:nvSpPr>
        <p:spPr>
          <a:xfrm>
            <a:off x="499730" y="2977116"/>
            <a:ext cx="478465" cy="5209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151826-7BFF-7D47-9F79-2E8A2CA18CF0}"/>
              </a:ext>
            </a:extLst>
          </p:cNvPr>
          <p:cNvSpPr/>
          <p:nvPr/>
        </p:nvSpPr>
        <p:spPr>
          <a:xfrm>
            <a:off x="-446571" y="3976577"/>
            <a:ext cx="9813851" cy="2955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CBA30-B602-F44C-8833-AD570773A223}"/>
              </a:ext>
            </a:extLst>
          </p:cNvPr>
          <p:cNvSpPr/>
          <p:nvPr/>
        </p:nvSpPr>
        <p:spPr>
          <a:xfrm>
            <a:off x="510363" y="1424764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5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079C2-BE66-624E-8E1C-90FA8F1B3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491"/>
            <a:ext cx="9144000" cy="616572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89532C-DA42-664C-A1E7-96CB6BDFC99A}"/>
              </a:ext>
            </a:extLst>
          </p:cNvPr>
          <p:cNvSpPr/>
          <p:nvPr/>
        </p:nvSpPr>
        <p:spPr>
          <a:xfrm>
            <a:off x="116960" y="4274290"/>
            <a:ext cx="531626" cy="5635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6C3C37-5934-414A-AFC1-D6BB78C9E9B3}"/>
              </a:ext>
            </a:extLst>
          </p:cNvPr>
          <p:cNvSpPr/>
          <p:nvPr/>
        </p:nvSpPr>
        <p:spPr>
          <a:xfrm>
            <a:off x="-446571" y="5337544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62BECA-80A6-3E40-977B-1C2C67C6EF12}"/>
              </a:ext>
            </a:extLst>
          </p:cNvPr>
          <p:cNvSpPr/>
          <p:nvPr/>
        </p:nvSpPr>
        <p:spPr>
          <a:xfrm>
            <a:off x="127591" y="1031359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1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9EAA00-8769-BE4F-A348-9A793E3D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147"/>
            <a:ext cx="9144000" cy="63397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FF6FDE6-5FF7-B94B-ACAA-6709FD84F12D}"/>
              </a:ext>
            </a:extLst>
          </p:cNvPr>
          <p:cNvSpPr/>
          <p:nvPr/>
        </p:nvSpPr>
        <p:spPr>
          <a:xfrm>
            <a:off x="53162" y="3264195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C55892-60D6-1548-BE7E-8E1F636E59CA}"/>
              </a:ext>
            </a:extLst>
          </p:cNvPr>
          <p:cNvSpPr/>
          <p:nvPr/>
        </p:nvSpPr>
        <p:spPr>
          <a:xfrm>
            <a:off x="-446571" y="5337544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15CA0C-1559-EA49-BED9-33C067E69768}"/>
              </a:ext>
            </a:extLst>
          </p:cNvPr>
          <p:cNvSpPr/>
          <p:nvPr/>
        </p:nvSpPr>
        <p:spPr>
          <a:xfrm>
            <a:off x="74428" y="2658140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2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39C2C5-0D1F-8044-A7AF-B11574CDB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789"/>
            <a:ext cx="9144000" cy="542831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E62DD19-97BC-6B4E-9B3D-7A7E43142CDC}"/>
              </a:ext>
            </a:extLst>
          </p:cNvPr>
          <p:cNvSpPr/>
          <p:nvPr/>
        </p:nvSpPr>
        <p:spPr>
          <a:xfrm>
            <a:off x="53162" y="2424221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1B3200-CE3E-B443-9FB2-A8C653F64F9D}"/>
              </a:ext>
            </a:extLst>
          </p:cNvPr>
          <p:cNvSpPr/>
          <p:nvPr/>
        </p:nvSpPr>
        <p:spPr>
          <a:xfrm>
            <a:off x="-446571" y="4678326"/>
            <a:ext cx="9813851" cy="22541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245649-BAEE-394A-9EF9-B210023B780F}"/>
              </a:ext>
            </a:extLst>
          </p:cNvPr>
          <p:cNvSpPr/>
          <p:nvPr/>
        </p:nvSpPr>
        <p:spPr>
          <a:xfrm>
            <a:off x="138223" y="1711842"/>
            <a:ext cx="4338084" cy="606056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6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6DF542E-6442-874A-BAB9-F65F785C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70" y="1060858"/>
            <a:ext cx="2807654" cy="17898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1347DD7-17D6-9744-9A60-359805B50F5E}"/>
              </a:ext>
            </a:extLst>
          </p:cNvPr>
          <p:cNvSpPr/>
          <p:nvPr/>
        </p:nvSpPr>
        <p:spPr>
          <a:xfrm>
            <a:off x="778934" y="2833803"/>
            <a:ext cx="1703919" cy="7899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C47164B-8997-3C42-B80A-73D069C83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293" y="1153641"/>
            <a:ext cx="2458719" cy="16043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026571-A306-364F-8FD6-79F392FBB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573" y="1156992"/>
            <a:ext cx="2429826" cy="15976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25FB02-9A0F-DA42-BAA5-7A7070617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4112332"/>
            <a:ext cx="2458719" cy="15797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EBAED1-9FE0-6D43-BB02-3E41E0E98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620" y="4009901"/>
            <a:ext cx="2807654" cy="18039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D8C49-B51D-0048-A438-C2A4DF5DC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572" y="4100904"/>
            <a:ext cx="2429827" cy="1621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37F31A-C019-7242-8ADF-A8B132A59D2C}"/>
              </a:ext>
            </a:extLst>
          </p:cNvPr>
          <p:cNvSpPr txBox="1"/>
          <p:nvPr/>
        </p:nvSpPr>
        <p:spPr>
          <a:xfrm>
            <a:off x="1091381" y="3038168"/>
            <a:ext cx="715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100.2497                                        100.3743                                          100.7472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EA862-5196-614C-816A-E266C14EF331}"/>
              </a:ext>
            </a:extLst>
          </p:cNvPr>
          <p:cNvSpPr txBox="1"/>
          <p:nvPr/>
        </p:nvSpPr>
        <p:spPr>
          <a:xfrm>
            <a:off x="1091381" y="5813818"/>
            <a:ext cx="715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100.2547                                        100.2547                                          102.2252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717E1-C91F-6B42-A8D0-2903A9968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2502" y="273611"/>
            <a:ext cx="622300" cy="546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DA100C-7687-8E44-84CB-C89B4E0AD7FD}"/>
              </a:ext>
            </a:extLst>
          </p:cNvPr>
          <p:cNvSpPr/>
          <p:nvPr/>
        </p:nvSpPr>
        <p:spPr>
          <a:xfrm>
            <a:off x="101299" y="223495"/>
            <a:ext cx="91570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La norma           es una buena métrica del rizado 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E8732D-CC41-084C-87A2-A7B12515803A}"/>
              </a:ext>
            </a:extLst>
          </p:cNvPr>
          <p:cNvSpPr/>
          <p:nvPr/>
        </p:nvSpPr>
        <p:spPr>
          <a:xfrm>
            <a:off x="2082246" y="3498505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mínimo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71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5E82CC-D14A-B34D-BB6A-61E9ADB6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532" y="1001391"/>
            <a:ext cx="9144000" cy="460690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AC200B0-DBD2-9A4B-9C8A-D6F85EFFEB66}"/>
              </a:ext>
            </a:extLst>
          </p:cNvPr>
          <p:cNvSpPr/>
          <p:nvPr/>
        </p:nvSpPr>
        <p:spPr>
          <a:xfrm>
            <a:off x="53162" y="3264195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AECF85-2CC6-E54D-BCB2-11683F84C782}"/>
              </a:ext>
            </a:extLst>
          </p:cNvPr>
          <p:cNvSpPr/>
          <p:nvPr/>
        </p:nvSpPr>
        <p:spPr>
          <a:xfrm>
            <a:off x="-446571" y="4348718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C1EB18-2851-1B4E-B7E6-17086508D285}"/>
              </a:ext>
            </a:extLst>
          </p:cNvPr>
          <p:cNvSpPr/>
          <p:nvPr/>
        </p:nvSpPr>
        <p:spPr>
          <a:xfrm>
            <a:off x="138223" y="1711842"/>
            <a:ext cx="4338084" cy="49973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753D0-AE7A-7149-9D64-4628E1AC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02" y="0"/>
            <a:ext cx="7130143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9F9620F-9F1A-B245-8AA5-D8E126E727D1}"/>
              </a:ext>
            </a:extLst>
          </p:cNvPr>
          <p:cNvSpPr/>
          <p:nvPr/>
        </p:nvSpPr>
        <p:spPr>
          <a:xfrm>
            <a:off x="1307804" y="4816549"/>
            <a:ext cx="404038" cy="4146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98C74-5795-4E40-BE33-DB81A35A282D}"/>
              </a:ext>
            </a:extLst>
          </p:cNvPr>
          <p:cNvSpPr/>
          <p:nvPr/>
        </p:nvSpPr>
        <p:spPr>
          <a:xfrm>
            <a:off x="-446571" y="5337544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661D9B-B0B9-3C4E-9EA4-11050AA2F063}"/>
              </a:ext>
            </a:extLst>
          </p:cNvPr>
          <p:cNvSpPr/>
          <p:nvPr/>
        </p:nvSpPr>
        <p:spPr>
          <a:xfrm>
            <a:off x="1318437" y="3104707"/>
            <a:ext cx="3040912" cy="478465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F724-D47F-194D-9BB8-8CDFAB53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Criterio</a:t>
            </a:r>
            <a:r>
              <a:rPr lang="en-US" dirty="0"/>
              <a:t> MINIO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02A5A-5D14-DD4B-AC39-69E4E5F16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770" y="1506278"/>
            <a:ext cx="3632255" cy="2440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370C3-7824-F54D-BB92-315E24C2A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26" y="1505356"/>
            <a:ext cx="4144136" cy="24542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6797B8-B187-B049-AA4A-B858024305D7}"/>
              </a:ext>
            </a:extLst>
          </p:cNvPr>
          <p:cNvCxnSpPr/>
          <p:nvPr/>
        </p:nvCxnSpPr>
        <p:spPr>
          <a:xfrm>
            <a:off x="414670" y="2115879"/>
            <a:ext cx="4040372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66F7FC-FDCC-3349-A4F7-3307E66D0065}"/>
              </a:ext>
            </a:extLst>
          </p:cNvPr>
          <p:cNvCxnSpPr/>
          <p:nvPr/>
        </p:nvCxnSpPr>
        <p:spPr>
          <a:xfrm>
            <a:off x="4915789" y="2119423"/>
            <a:ext cx="35640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49D541D-593F-874E-938A-FFA1312A3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6" y="3958401"/>
            <a:ext cx="4582631" cy="27297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323328-7C4C-0B41-8959-956359D71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31" y="1191717"/>
            <a:ext cx="3048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F66B73-80FB-2440-BCAA-C7957A321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406" y="1195127"/>
            <a:ext cx="3683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722E60-EA1C-3D46-A417-93B5ECA6F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44" y="5769877"/>
            <a:ext cx="254000" cy="304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395433-30A7-E54D-A444-A063E649F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97" y="4119763"/>
            <a:ext cx="190500" cy="33020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0DAE17-895A-944E-82EB-1FF2270B790E}"/>
              </a:ext>
            </a:extLst>
          </p:cNvPr>
          <p:cNvCxnSpPr/>
          <p:nvPr/>
        </p:nvCxnSpPr>
        <p:spPr>
          <a:xfrm>
            <a:off x="552893" y="4561367"/>
            <a:ext cx="74428" cy="499731"/>
          </a:xfrm>
          <a:prstGeom prst="line">
            <a:avLst/>
          </a:prstGeom>
          <a:ln w="12700">
            <a:solidFill>
              <a:srgbClr val="FFC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AD8F94-054B-404D-A6AC-A42B41F48E80}"/>
              </a:ext>
            </a:extLst>
          </p:cNvPr>
          <p:cNvCxnSpPr>
            <a:cxnSpLocks/>
          </p:cNvCxnSpPr>
          <p:nvPr/>
        </p:nvCxnSpPr>
        <p:spPr>
          <a:xfrm>
            <a:off x="584791" y="5305647"/>
            <a:ext cx="0" cy="382772"/>
          </a:xfrm>
          <a:prstGeom prst="line">
            <a:avLst/>
          </a:prstGeom>
          <a:ln w="31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A2ECFE-D6A1-F642-88CD-C5943377A99B}"/>
              </a:ext>
            </a:extLst>
          </p:cNvPr>
          <p:cNvCxnSpPr>
            <a:cxnSpLocks/>
          </p:cNvCxnSpPr>
          <p:nvPr/>
        </p:nvCxnSpPr>
        <p:spPr>
          <a:xfrm>
            <a:off x="401265" y="4579071"/>
            <a:ext cx="407504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01DE074-1B5A-CD40-BCA5-6E389A2059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5967" y="4320342"/>
            <a:ext cx="240210" cy="16230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55AD25-A9E8-1441-876A-BC25465BF229}"/>
              </a:ext>
            </a:extLst>
          </p:cNvPr>
          <p:cNvCxnSpPr>
            <a:cxnSpLocks/>
          </p:cNvCxnSpPr>
          <p:nvPr/>
        </p:nvCxnSpPr>
        <p:spPr>
          <a:xfrm>
            <a:off x="387650" y="6170288"/>
            <a:ext cx="360000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56ABD33-B5FE-394B-8C31-15DE3592D8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4319" y="5936498"/>
            <a:ext cx="201257" cy="162304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CECA21-81D9-8D4E-B988-5A9A2EAD3E60}"/>
              </a:ext>
            </a:extLst>
          </p:cNvPr>
          <p:cNvCxnSpPr>
            <a:cxnSpLocks/>
          </p:cNvCxnSpPr>
          <p:nvPr/>
        </p:nvCxnSpPr>
        <p:spPr>
          <a:xfrm>
            <a:off x="3990754" y="4274288"/>
            <a:ext cx="0" cy="2030819"/>
          </a:xfrm>
          <a:prstGeom prst="line">
            <a:avLst/>
          </a:prstGeom>
          <a:ln w="31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596B3BBE-9CAA-1A49-922F-A51520A2F7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1312" y="4359496"/>
            <a:ext cx="2333256" cy="3517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FBEA9D0-AF65-1343-8DAC-A63A9C8ABBD8}"/>
              </a:ext>
            </a:extLst>
          </p:cNvPr>
          <p:cNvSpPr txBox="1"/>
          <p:nvPr/>
        </p:nvSpPr>
        <p:spPr>
          <a:xfrm>
            <a:off x="4997302" y="5018567"/>
            <a:ext cx="3902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donde</a:t>
            </a:r>
            <a:r>
              <a:rPr lang="en-US" dirty="0"/>
              <a:t>          es el vector que </a:t>
            </a:r>
            <a:r>
              <a:rPr lang="en-US" dirty="0" err="1"/>
              <a:t>contiene</a:t>
            </a:r>
            <a:r>
              <a:rPr lang="en-US" dirty="0"/>
              <a:t> los </a:t>
            </a:r>
            <a:r>
              <a:rPr lang="en-US" dirty="0" err="1"/>
              <a:t>primeros</a:t>
            </a:r>
            <a:r>
              <a:rPr lang="en-US" dirty="0"/>
              <a:t> N </a:t>
            </a:r>
            <a:r>
              <a:rPr lang="en-US" dirty="0" err="1"/>
              <a:t>elementos</a:t>
            </a:r>
            <a:r>
              <a:rPr lang="en-US" dirty="0"/>
              <a:t> de       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0151397-FE21-284A-9068-1FD3DAA9B5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44681" y="4986822"/>
            <a:ext cx="333640" cy="4145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149BE81-1DBB-B84B-94CD-E70ED5B821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3536" y="5335929"/>
            <a:ext cx="128865" cy="22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44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F724-D47F-194D-9BB8-8CDFAB53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Criterio</a:t>
            </a:r>
            <a:r>
              <a:rPr lang="en-US" dirty="0"/>
              <a:t> MINIO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02A5A-5D14-DD4B-AC39-69E4E5F16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770" y="1506278"/>
            <a:ext cx="3632255" cy="2440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370C3-7824-F54D-BB92-315E24C2A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26" y="1505356"/>
            <a:ext cx="4144136" cy="24542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6797B8-B187-B049-AA4A-B858024305D7}"/>
              </a:ext>
            </a:extLst>
          </p:cNvPr>
          <p:cNvCxnSpPr/>
          <p:nvPr/>
        </p:nvCxnSpPr>
        <p:spPr>
          <a:xfrm>
            <a:off x="414670" y="2115879"/>
            <a:ext cx="4040372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66F7FC-FDCC-3349-A4F7-3307E66D0065}"/>
              </a:ext>
            </a:extLst>
          </p:cNvPr>
          <p:cNvCxnSpPr/>
          <p:nvPr/>
        </p:nvCxnSpPr>
        <p:spPr>
          <a:xfrm>
            <a:off x="4915789" y="2119423"/>
            <a:ext cx="35640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49D541D-593F-874E-938A-FFA1312A3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6" y="3958401"/>
            <a:ext cx="4582631" cy="27297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323328-7C4C-0B41-8959-956359D71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31" y="1191717"/>
            <a:ext cx="3048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F66B73-80FB-2440-BCAA-C7957A321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406" y="1195127"/>
            <a:ext cx="3683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722E60-EA1C-3D46-A417-93B5ECA6F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44" y="5769877"/>
            <a:ext cx="254000" cy="30480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0DAE17-895A-944E-82EB-1FF2270B790E}"/>
              </a:ext>
            </a:extLst>
          </p:cNvPr>
          <p:cNvCxnSpPr/>
          <p:nvPr/>
        </p:nvCxnSpPr>
        <p:spPr>
          <a:xfrm>
            <a:off x="552893" y="4561367"/>
            <a:ext cx="74428" cy="499731"/>
          </a:xfrm>
          <a:prstGeom prst="line">
            <a:avLst/>
          </a:prstGeom>
          <a:ln w="12700">
            <a:solidFill>
              <a:srgbClr val="FFC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AD8F94-054B-404D-A6AC-A42B41F48E80}"/>
              </a:ext>
            </a:extLst>
          </p:cNvPr>
          <p:cNvCxnSpPr>
            <a:cxnSpLocks/>
          </p:cNvCxnSpPr>
          <p:nvPr/>
        </p:nvCxnSpPr>
        <p:spPr>
          <a:xfrm>
            <a:off x="584791" y="5305647"/>
            <a:ext cx="0" cy="382772"/>
          </a:xfrm>
          <a:prstGeom prst="line">
            <a:avLst/>
          </a:prstGeom>
          <a:ln w="31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01DE074-1B5A-CD40-BCA5-6E389A2059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5967" y="4320342"/>
            <a:ext cx="240210" cy="16230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55AD25-A9E8-1441-876A-BC25465BF229}"/>
              </a:ext>
            </a:extLst>
          </p:cNvPr>
          <p:cNvCxnSpPr>
            <a:cxnSpLocks/>
          </p:cNvCxnSpPr>
          <p:nvPr/>
        </p:nvCxnSpPr>
        <p:spPr>
          <a:xfrm>
            <a:off x="387650" y="6170288"/>
            <a:ext cx="360000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56ABD33-B5FE-394B-8C31-15DE3592D8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4319" y="5936498"/>
            <a:ext cx="201257" cy="162304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CECA21-81D9-8D4E-B988-5A9A2EAD3E60}"/>
              </a:ext>
            </a:extLst>
          </p:cNvPr>
          <p:cNvCxnSpPr>
            <a:cxnSpLocks/>
          </p:cNvCxnSpPr>
          <p:nvPr/>
        </p:nvCxnSpPr>
        <p:spPr>
          <a:xfrm>
            <a:off x="3990754" y="4274288"/>
            <a:ext cx="0" cy="2030819"/>
          </a:xfrm>
          <a:prstGeom prst="line">
            <a:avLst/>
          </a:prstGeom>
          <a:ln w="3175">
            <a:solidFill>
              <a:srgbClr val="0000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596B3BBE-9CAA-1A49-922F-A51520A2F7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1312" y="4359496"/>
            <a:ext cx="2333256" cy="3517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36F0DA9-CBBC-EF4B-A773-B160FF6928C6}"/>
              </a:ext>
            </a:extLst>
          </p:cNvPr>
          <p:cNvSpPr/>
          <p:nvPr/>
        </p:nvSpPr>
        <p:spPr>
          <a:xfrm>
            <a:off x="4005436" y="4609177"/>
            <a:ext cx="505604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A2ECFE-D6A1-F642-88CD-C5943377A99B}"/>
              </a:ext>
            </a:extLst>
          </p:cNvPr>
          <p:cNvCxnSpPr>
            <a:cxnSpLocks/>
          </p:cNvCxnSpPr>
          <p:nvPr/>
        </p:nvCxnSpPr>
        <p:spPr>
          <a:xfrm>
            <a:off x="401265" y="4579071"/>
            <a:ext cx="407504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00DEEBE-CBCA-7845-81BD-D9A178F62F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630" y="4155440"/>
            <a:ext cx="427501" cy="36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8A18C41-02A1-FE4E-859C-72EC696FEB8F}"/>
              </a:ext>
            </a:extLst>
          </p:cNvPr>
          <p:cNvSpPr txBox="1"/>
          <p:nvPr/>
        </p:nvSpPr>
        <p:spPr>
          <a:xfrm>
            <a:off x="4997302" y="5018567"/>
            <a:ext cx="3902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donde</a:t>
            </a:r>
            <a:r>
              <a:rPr lang="en-US" dirty="0"/>
              <a:t>          es el vector que </a:t>
            </a:r>
            <a:r>
              <a:rPr lang="en-US" dirty="0" err="1"/>
              <a:t>contiene</a:t>
            </a:r>
            <a:r>
              <a:rPr lang="en-US" dirty="0"/>
              <a:t> los </a:t>
            </a:r>
            <a:r>
              <a:rPr lang="en-US" dirty="0" err="1"/>
              <a:t>primeros</a:t>
            </a:r>
            <a:r>
              <a:rPr lang="en-US" dirty="0"/>
              <a:t> N </a:t>
            </a:r>
            <a:r>
              <a:rPr lang="en-US" dirty="0" err="1"/>
              <a:t>elementos</a:t>
            </a:r>
            <a:r>
              <a:rPr lang="en-US" dirty="0"/>
              <a:t> de       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52ECC9C-2FE3-A143-8ED3-87324A8645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44681" y="4986822"/>
            <a:ext cx="333640" cy="41452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D4D1458-010A-7646-8695-13D2282820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3536" y="5335929"/>
            <a:ext cx="128865" cy="22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69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F724-D47F-194D-9BB8-8CDFAB53E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Criterio</a:t>
            </a:r>
            <a:r>
              <a:rPr lang="en-US" dirty="0"/>
              <a:t> MINIO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4CB4A-8C7A-1944-A4F9-7CBBBAB9B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555748"/>
            <a:ext cx="5102177" cy="1361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3A24A-A11D-0B4E-ADE4-2CAED8EC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28" y="3241227"/>
            <a:ext cx="46736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92650A-3EE0-0F4C-B6A7-1249AFBE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007" y="3937910"/>
            <a:ext cx="2882900" cy="52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B00CD0-87F2-804C-A92D-A08DC4EB7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728" y="4663626"/>
            <a:ext cx="3022600" cy="520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0CA12C-22BA-DF45-A16E-6FA3C6894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129" y="5306790"/>
            <a:ext cx="3378200" cy="52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3BB5D0-B220-6F47-B40A-3E0490007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1357" y="6144078"/>
            <a:ext cx="24638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07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753D0-AE7A-7149-9D64-4628E1AC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02" y="0"/>
            <a:ext cx="7130143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9F9620F-9F1A-B245-8AA5-D8E126E727D1}"/>
              </a:ext>
            </a:extLst>
          </p:cNvPr>
          <p:cNvSpPr/>
          <p:nvPr/>
        </p:nvSpPr>
        <p:spPr>
          <a:xfrm>
            <a:off x="1307804" y="4816549"/>
            <a:ext cx="404038" cy="4146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661D9B-B0B9-3C4E-9EA4-11050AA2F063}"/>
              </a:ext>
            </a:extLst>
          </p:cNvPr>
          <p:cNvSpPr/>
          <p:nvPr/>
        </p:nvSpPr>
        <p:spPr>
          <a:xfrm>
            <a:off x="1318437" y="3104707"/>
            <a:ext cx="3040912" cy="478465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91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D83C0-023B-BC46-BBC4-F624F0C6B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39" y="0"/>
            <a:ext cx="8619602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E010D57-7A93-CD4C-A856-1061081C7D2D}"/>
              </a:ext>
            </a:extLst>
          </p:cNvPr>
          <p:cNvSpPr/>
          <p:nvPr/>
        </p:nvSpPr>
        <p:spPr>
          <a:xfrm>
            <a:off x="457200" y="4242390"/>
            <a:ext cx="435934" cy="4678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6569DD-FE5D-1A4F-AA1C-9F055E298DEA}"/>
              </a:ext>
            </a:extLst>
          </p:cNvPr>
          <p:cNvSpPr/>
          <p:nvPr/>
        </p:nvSpPr>
        <p:spPr>
          <a:xfrm>
            <a:off x="-446571" y="5741582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C3CCB1-7B66-A24C-AD8E-AA413A9DA116}"/>
              </a:ext>
            </a:extLst>
          </p:cNvPr>
          <p:cNvSpPr/>
          <p:nvPr/>
        </p:nvSpPr>
        <p:spPr>
          <a:xfrm>
            <a:off x="425302" y="3094074"/>
            <a:ext cx="3689498" cy="478465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EBC00E-3178-FD4F-A276-FE56B2B2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59" y="1281791"/>
            <a:ext cx="4155043" cy="1142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79BFE-120B-8549-BD3E-3C88DFD9F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08" y="610508"/>
            <a:ext cx="39497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ABD1D-0E90-9645-B421-009708D62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643" y="4124776"/>
            <a:ext cx="6680200" cy="1917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ECC7C6-456F-9742-825E-B333343FC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41" y="6285590"/>
            <a:ext cx="3550557" cy="3619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BD538-99DE-B940-8221-6F10BD0500DF}"/>
              </a:ext>
            </a:extLst>
          </p:cNvPr>
          <p:cNvSpPr/>
          <p:nvPr/>
        </p:nvSpPr>
        <p:spPr>
          <a:xfrm>
            <a:off x="3893200" y="0"/>
            <a:ext cx="1215829" cy="11969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EAC825-67B2-934D-92F0-82C3F63A7D8C}"/>
              </a:ext>
            </a:extLst>
          </p:cNvPr>
          <p:cNvGrpSpPr/>
          <p:nvPr/>
        </p:nvGrpSpPr>
        <p:grpSpPr>
          <a:xfrm>
            <a:off x="1909575" y="4893389"/>
            <a:ext cx="3696453" cy="1557426"/>
            <a:chOff x="1909575" y="4762763"/>
            <a:chExt cx="3696453" cy="155742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0443190-4284-F144-BFD1-3B3190AC431E}"/>
                </a:ext>
              </a:extLst>
            </p:cNvPr>
            <p:cNvSpPr/>
            <p:nvPr/>
          </p:nvSpPr>
          <p:spPr>
            <a:xfrm rot="18470012">
              <a:off x="3329968" y="3342370"/>
              <a:ext cx="391886" cy="3232671"/>
            </a:xfrm>
            <a:prstGeom prst="ellipse">
              <a:avLst/>
            </a:prstGeom>
            <a:noFill/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11CDC0-8E48-7848-9F5A-58630FCAF8E3}"/>
                </a:ext>
              </a:extLst>
            </p:cNvPr>
            <p:cNvSpPr txBox="1"/>
            <p:nvPr/>
          </p:nvSpPr>
          <p:spPr>
            <a:xfrm>
              <a:off x="4789714" y="5950857"/>
              <a:ext cx="816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FILTRO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E3ADD0-D500-FD4E-A8C3-FE5C1AEB70A7}"/>
              </a:ext>
            </a:extLst>
          </p:cNvPr>
          <p:cNvGrpSpPr/>
          <p:nvPr/>
        </p:nvGrpSpPr>
        <p:grpSpPr>
          <a:xfrm>
            <a:off x="2861490" y="4361540"/>
            <a:ext cx="1887251" cy="897609"/>
            <a:chOff x="2709090" y="4078514"/>
            <a:chExt cx="1887251" cy="89760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9BD8F7B-4A29-CD44-A452-3BCAF3A0D612}"/>
                </a:ext>
              </a:extLst>
            </p:cNvPr>
            <p:cNvSpPr/>
            <p:nvPr/>
          </p:nvSpPr>
          <p:spPr>
            <a:xfrm rot="18470012">
              <a:off x="3212474" y="4153039"/>
              <a:ext cx="319700" cy="1326468"/>
            </a:xfrm>
            <a:prstGeom prst="ellipse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9E6495-3C53-2C4C-9E7D-ABD8D122C94D}"/>
                </a:ext>
              </a:extLst>
            </p:cNvPr>
            <p:cNvSpPr txBox="1"/>
            <p:nvPr/>
          </p:nvSpPr>
          <p:spPr>
            <a:xfrm>
              <a:off x="3309257" y="4078514"/>
              <a:ext cx="1287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PASA ALTOS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5C931E3-2CE9-4546-9E65-80A42098B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656540"/>
            <a:ext cx="9144000" cy="134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0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FBB9A7C-FBA2-BA46-882D-FD3CEFE08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" y="3607968"/>
            <a:ext cx="2401771" cy="175082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876FA26-0BD7-0D4F-9E1F-BAD66B969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339" y="3703398"/>
            <a:ext cx="2109828" cy="185033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439FC11-B282-F545-ABBE-AF276885E0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470" y="3583627"/>
            <a:ext cx="2400579" cy="185033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18E281-E572-CD4C-8214-DA19EB25B8E3}"/>
              </a:ext>
            </a:extLst>
          </p:cNvPr>
          <p:cNvCxnSpPr>
            <a:cxnSpLocks/>
          </p:cNvCxnSpPr>
          <p:nvPr/>
        </p:nvCxnSpPr>
        <p:spPr>
          <a:xfrm>
            <a:off x="103554" y="5440314"/>
            <a:ext cx="24017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EB39D037-EE61-B34B-8567-243284ACD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63" y="5553728"/>
            <a:ext cx="240210" cy="1623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607AC7-9CD3-4441-8787-65DC4F935073}"/>
              </a:ext>
            </a:extLst>
          </p:cNvPr>
          <p:cNvCxnSpPr>
            <a:cxnSpLocks/>
          </p:cNvCxnSpPr>
          <p:nvPr/>
        </p:nvCxnSpPr>
        <p:spPr>
          <a:xfrm>
            <a:off x="6323797" y="5433957"/>
            <a:ext cx="24017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452B8CB2-E2A8-864D-85CF-D8E1341C8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436" y="5547371"/>
            <a:ext cx="240210" cy="162304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8FB26A-C20E-0448-B7D8-1F29F4CEEEEE}"/>
              </a:ext>
            </a:extLst>
          </p:cNvPr>
          <p:cNvCxnSpPr>
            <a:cxnSpLocks/>
          </p:cNvCxnSpPr>
          <p:nvPr/>
        </p:nvCxnSpPr>
        <p:spPr>
          <a:xfrm>
            <a:off x="3290339" y="5436641"/>
            <a:ext cx="210982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C2EE8AF2-660B-094E-9DE2-E6A88972D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199" y="5553728"/>
            <a:ext cx="201257" cy="162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1E033C-9F5C-5243-9E0F-CAF73B691515}"/>
              </a:ext>
            </a:extLst>
          </p:cNvPr>
          <p:cNvSpPr/>
          <p:nvPr/>
        </p:nvSpPr>
        <p:spPr>
          <a:xfrm>
            <a:off x="3625012" y="759686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74CDA-10F9-9F40-98AE-B833ECB330BE}"/>
              </a:ext>
            </a:extLst>
          </p:cNvPr>
          <p:cNvSpPr/>
          <p:nvPr/>
        </p:nvSpPr>
        <p:spPr>
          <a:xfrm>
            <a:off x="7011910" y="744771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97B2F-C5F9-E447-89C0-73D52B04AD47}"/>
              </a:ext>
            </a:extLst>
          </p:cNvPr>
          <p:cNvSpPr/>
          <p:nvPr/>
        </p:nvSpPr>
        <p:spPr>
          <a:xfrm>
            <a:off x="520371" y="759686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CF98F2-7279-4244-BB52-11B68D0F0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932" y="1436270"/>
            <a:ext cx="3048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FC6C6-AB3F-EA4A-85E6-FA5C62645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3237" y="1439680"/>
            <a:ext cx="3683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FB68E-546F-6948-8E15-46ABE5630E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4777" y="1357264"/>
            <a:ext cx="304800" cy="4445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7E3865-18BB-6640-A35D-4358C513D13E}"/>
              </a:ext>
            </a:extLst>
          </p:cNvPr>
          <p:cNvSpPr/>
          <p:nvPr/>
        </p:nvSpPr>
        <p:spPr>
          <a:xfrm>
            <a:off x="1684669" y="826643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85E26-AE35-9C41-9C59-DEEDB1983006}"/>
              </a:ext>
            </a:extLst>
          </p:cNvPr>
          <p:cNvSpPr/>
          <p:nvPr/>
        </p:nvSpPr>
        <p:spPr>
          <a:xfrm>
            <a:off x="1860267" y="1000330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3C1187-ABB5-5149-B158-C8990D30790A}"/>
              </a:ext>
            </a:extLst>
          </p:cNvPr>
          <p:cNvCxnSpPr>
            <a:endCxn id="11" idx="1"/>
          </p:cNvCxnSpPr>
          <p:nvPr/>
        </p:nvCxnSpPr>
        <p:spPr>
          <a:xfrm>
            <a:off x="637949" y="1212094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DC18E7-6B6C-A540-87E7-5281D9D1F01E}"/>
              </a:ext>
            </a:extLst>
          </p:cNvPr>
          <p:cNvSpPr/>
          <p:nvPr/>
        </p:nvSpPr>
        <p:spPr>
          <a:xfrm>
            <a:off x="5136579" y="821257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043F4D-B06B-1249-B2F9-04CDE67A1BCD}"/>
              </a:ext>
            </a:extLst>
          </p:cNvPr>
          <p:cNvCxnSpPr>
            <a:cxnSpLocks/>
          </p:cNvCxnSpPr>
          <p:nvPr/>
        </p:nvCxnSpPr>
        <p:spPr>
          <a:xfrm>
            <a:off x="3515697" y="1206708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88D4E86-A9CD-9C43-9DE0-06C4ADEF61C0}"/>
              </a:ext>
            </a:extLst>
          </p:cNvPr>
          <p:cNvSpPr/>
          <p:nvPr/>
        </p:nvSpPr>
        <p:spPr>
          <a:xfrm>
            <a:off x="5290767" y="1000330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647043-605F-754D-8A00-6311F507C324}"/>
              </a:ext>
            </a:extLst>
          </p:cNvPr>
          <p:cNvCxnSpPr/>
          <p:nvPr/>
        </p:nvCxnSpPr>
        <p:spPr>
          <a:xfrm>
            <a:off x="6974552" y="1200385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D248D3B-4C98-BC47-BF90-14D95EAC0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0084" y="2020637"/>
            <a:ext cx="2429386" cy="1387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51D441-66A8-724E-AED8-D13612BC8E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0339" y="2020637"/>
            <a:ext cx="2110862" cy="13876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5FB5A7-FD21-6444-9551-524791F2EC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554" y="2020854"/>
            <a:ext cx="2400579" cy="138718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DA34BD-FA9B-CD48-B0C6-3F91D493E5E9}"/>
              </a:ext>
            </a:extLst>
          </p:cNvPr>
          <p:cNvCxnSpPr>
            <a:cxnSpLocks/>
          </p:cNvCxnSpPr>
          <p:nvPr/>
        </p:nvCxnSpPr>
        <p:spPr>
          <a:xfrm>
            <a:off x="103554" y="2363576"/>
            <a:ext cx="2400579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D73AC1-B39B-A046-B582-879308B8A674}"/>
              </a:ext>
            </a:extLst>
          </p:cNvPr>
          <p:cNvCxnSpPr>
            <a:cxnSpLocks/>
          </p:cNvCxnSpPr>
          <p:nvPr/>
        </p:nvCxnSpPr>
        <p:spPr>
          <a:xfrm>
            <a:off x="3290339" y="2349016"/>
            <a:ext cx="2110862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3D1C05-33ED-234C-8C03-BAC95BB2FFDD}"/>
              </a:ext>
            </a:extLst>
          </p:cNvPr>
          <p:cNvCxnSpPr>
            <a:cxnSpLocks/>
          </p:cNvCxnSpPr>
          <p:nvPr/>
        </p:nvCxnSpPr>
        <p:spPr>
          <a:xfrm>
            <a:off x="6280084" y="2344541"/>
            <a:ext cx="2429386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0267D1E-7052-2448-8F36-E8C30F580B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505" y="3467126"/>
            <a:ext cx="190500" cy="444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7812" y="3515776"/>
            <a:ext cx="254000" cy="304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44470E6-EB19-264F-BC1C-223DDE768E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3421" y="3503076"/>
            <a:ext cx="190500" cy="330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DC789DA-F22D-8043-B304-1B00C0A63B5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3651" y="6167842"/>
            <a:ext cx="2235772" cy="2576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BCD9C45F-AF3B-C645-876E-E2480AFB2915}"/>
              </a:ext>
            </a:extLst>
          </p:cNvPr>
          <p:cNvSpPr/>
          <p:nvPr/>
        </p:nvSpPr>
        <p:spPr>
          <a:xfrm>
            <a:off x="70445" y="6111986"/>
            <a:ext cx="3290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Para un movimiento de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/>
              <a:t> pixeles: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72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D83C0-023B-BC46-BBC4-F624F0C6B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39" y="0"/>
            <a:ext cx="8619602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E010D57-7A93-CD4C-A856-1061081C7D2D}"/>
              </a:ext>
            </a:extLst>
          </p:cNvPr>
          <p:cNvSpPr/>
          <p:nvPr/>
        </p:nvSpPr>
        <p:spPr>
          <a:xfrm>
            <a:off x="457200" y="4242390"/>
            <a:ext cx="435934" cy="4678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6569DD-FE5D-1A4F-AA1C-9F055E298DEA}"/>
              </a:ext>
            </a:extLst>
          </p:cNvPr>
          <p:cNvSpPr/>
          <p:nvPr/>
        </p:nvSpPr>
        <p:spPr>
          <a:xfrm>
            <a:off x="-446571" y="5741582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C3CCB1-7B66-A24C-AD8E-AA413A9DA116}"/>
              </a:ext>
            </a:extLst>
          </p:cNvPr>
          <p:cNvSpPr/>
          <p:nvPr/>
        </p:nvSpPr>
        <p:spPr>
          <a:xfrm>
            <a:off x="425302" y="3094074"/>
            <a:ext cx="3689498" cy="478465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9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4BDF0F-FE9F-F142-B6EA-A5F912CA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0" y="0"/>
            <a:ext cx="905811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19FD160-C803-314F-BBB4-7B22CED4238E}"/>
              </a:ext>
            </a:extLst>
          </p:cNvPr>
          <p:cNvSpPr/>
          <p:nvPr/>
        </p:nvSpPr>
        <p:spPr>
          <a:xfrm>
            <a:off x="138223" y="3349259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3416C-BD52-8743-BDA0-1BF3358B9C0C}"/>
              </a:ext>
            </a:extLst>
          </p:cNvPr>
          <p:cNvSpPr/>
          <p:nvPr/>
        </p:nvSpPr>
        <p:spPr>
          <a:xfrm>
            <a:off x="-446571" y="5380076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E720E4-3FBA-594D-9F72-775727D4A802}"/>
              </a:ext>
            </a:extLst>
          </p:cNvPr>
          <p:cNvSpPr/>
          <p:nvPr/>
        </p:nvSpPr>
        <p:spPr>
          <a:xfrm>
            <a:off x="244549" y="2700670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6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79802F-B4C4-754D-ADB1-FBD385E9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3311"/>
            <a:ext cx="9144000" cy="2369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EDF69-959D-8744-B3E5-4127735E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64" y="6113070"/>
            <a:ext cx="1369480" cy="3753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FD0509-71EC-0143-8F4E-58D9813D5946}"/>
              </a:ext>
            </a:extLst>
          </p:cNvPr>
          <p:cNvCxnSpPr>
            <a:cxnSpLocks/>
          </p:cNvCxnSpPr>
          <p:nvPr/>
        </p:nvCxnSpPr>
        <p:spPr>
          <a:xfrm flipV="1">
            <a:off x="1616149" y="4842938"/>
            <a:ext cx="1392865" cy="10176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201E9A5-83B9-5F48-A9B6-B488754980A2}"/>
              </a:ext>
            </a:extLst>
          </p:cNvPr>
          <p:cNvSpPr/>
          <p:nvPr/>
        </p:nvSpPr>
        <p:spPr>
          <a:xfrm>
            <a:off x="7851088" y="6241879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12283F-446F-9444-B75F-B9BAA2A33451}"/>
              </a:ext>
            </a:extLst>
          </p:cNvPr>
          <p:cNvSpPr/>
          <p:nvPr/>
        </p:nvSpPr>
        <p:spPr>
          <a:xfrm>
            <a:off x="6447656" y="6241879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B8A1C-7C95-9948-AC83-D5E46069D21E}"/>
              </a:ext>
            </a:extLst>
          </p:cNvPr>
          <p:cNvSpPr/>
          <p:nvPr/>
        </p:nvSpPr>
        <p:spPr>
          <a:xfrm>
            <a:off x="3737649" y="6230225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(modelo)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97015-6A91-294A-9170-EB626C96E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943" y="1999807"/>
            <a:ext cx="1955800" cy="83820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AC866CA4-3445-9847-BF88-28E66897FCB4}"/>
              </a:ext>
            </a:extLst>
          </p:cNvPr>
          <p:cNvSpPr/>
          <p:nvPr/>
        </p:nvSpPr>
        <p:spPr>
          <a:xfrm rot="5400000" flipH="1">
            <a:off x="4075071" y="1630036"/>
            <a:ext cx="140891" cy="38513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85B319-BD5B-B14D-8A37-59E317C89EAE}"/>
              </a:ext>
            </a:extLst>
          </p:cNvPr>
          <p:cNvCxnSpPr>
            <a:cxnSpLocks/>
          </p:cNvCxnSpPr>
          <p:nvPr/>
        </p:nvCxnSpPr>
        <p:spPr>
          <a:xfrm flipV="1">
            <a:off x="4145516" y="2403248"/>
            <a:ext cx="2427427" cy="964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486F31-54B1-C741-ADCB-B32F88991C8A}"/>
              </a:ext>
            </a:extLst>
          </p:cNvPr>
          <p:cNvCxnSpPr>
            <a:cxnSpLocks/>
          </p:cNvCxnSpPr>
          <p:nvPr/>
        </p:nvCxnSpPr>
        <p:spPr>
          <a:xfrm flipV="1">
            <a:off x="6924157" y="2620628"/>
            <a:ext cx="316615" cy="1150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9072A4-D649-AA45-AFBB-E4E3AAF72BEA}"/>
              </a:ext>
            </a:extLst>
          </p:cNvPr>
          <p:cNvCxnSpPr>
            <a:cxnSpLocks/>
          </p:cNvCxnSpPr>
          <p:nvPr/>
        </p:nvCxnSpPr>
        <p:spPr>
          <a:xfrm flipH="1" flipV="1">
            <a:off x="8325293" y="2838007"/>
            <a:ext cx="203451" cy="10622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FEB8E6F-431C-264E-81BD-FCC0A3685781}"/>
              </a:ext>
            </a:extLst>
          </p:cNvPr>
          <p:cNvSpPr/>
          <p:nvPr/>
        </p:nvSpPr>
        <p:spPr>
          <a:xfrm>
            <a:off x="571545" y="535636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000" dirty="0"/>
              <a:t>La degradación de un movimiento lineal uniforme de n pixeles equivale a una </a:t>
            </a:r>
            <a:r>
              <a:rPr lang="es-ES_tradnl" sz="2000" dirty="0" err="1"/>
              <a:t>convolución</a:t>
            </a:r>
            <a:r>
              <a:rPr lang="es-ES_tradnl" sz="2000" dirty="0"/>
              <a:t> fila por fila con una máscara h. En esta </a:t>
            </a:r>
            <a:r>
              <a:rPr lang="es-ES_tradnl" sz="2000" dirty="0" err="1"/>
              <a:t>convolución</a:t>
            </a:r>
            <a:r>
              <a:rPr lang="es-ES_tradnl" sz="2000" dirty="0"/>
              <a:t> se toman sólo los elementos válidos de salida, es decir, sólo aquellos que fueron modelados con el promedio de n pixeles.</a:t>
            </a:r>
          </a:p>
        </p:txBody>
      </p:sp>
    </p:spTree>
    <p:extLst>
      <p:ext uri="{BB962C8B-B14F-4D97-AF65-F5344CB8AC3E}">
        <p14:creationId xmlns:p14="http://schemas.microsoft.com/office/powerpoint/2010/main" val="1551532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32C4B-32F4-D94A-943B-677100615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132"/>
            <a:ext cx="9144000" cy="482683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10CA31B-DA0E-664B-9A45-46D598F071AE}"/>
              </a:ext>
            </a:extLst>
          </p:cNvPr>
          <p:cNvSpPr/>
          <p:nvPr/>
        </p:nvSpPr>
        <p:spPr>
          <a:xfrm>
            <a:off x="74428" y="2711309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A53447-67AF-304D-BDE5-214B5B610FE9}"/>
              </a:ext>
            </a:extLst>
          </p:cNvPr>
          <p:cNvSpPr/>
          <p:nvPr/>
        </p:nvSpPr>
        <p:spPr>
          <a:xfrm>
            <a:off x="-446571" y="4433779"/>
            <a:ext cx="9813851" cy="26049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C7DF26-15DE-5346-87B5-E0B7795F8D40}"/>
              </a:ext>
            </a:extLst>
          </p:cNvPr>
          <p:cNvSpPr/>
          <p:nvPr/>
        </p:nvSpPr>
        <p:spPr>
          <a:xfrm>
            <a:off x="191386" y="1573620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2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637EDA-2BDC-564D-B630-84AC44DF1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754"/>
            <a:ext cx="9144000" cy="517660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58BAF68-3B1C-C347-88BF-A6B5F531C5A9}"/>
              </a:ext>
            </a:extLst>
          </p:cNvPr>
          <p:cNvSpPr/>
          <p:nvPr/>
        </p:nvSpPr>
        <p:spPr>
          <a:xfrm>
            <a:off x="74428" y="3083437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C9AF5D-AFDC-1D49-9A29-5DBEDB28DDCE}"/>
              </a:ext>
            </a:extLst>
          </p:cNvPr>
          <p:cNvSpPr/>
          <p:nvPr/>
        </p:nvSpPr>
        <p:spPr>
          <a:xfrm>
            <a:off x="-425305" y="4731487"/>
            <a:ext cx="9813851" cy="24135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918EBD-2FCD-204A-A5A1-D1D87E8B34CD}"/>
              </a:ext>
            </a:extLst>
          </p:cNvPr>
          <p:cNvSpPr/>
          <p:nvPr/>
        </p:nvSpPr>
        <p:spPr>
          <a:xfrm>
            <a:off x="159489" y="1945759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4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86B15-A8F1-3242-9A79-C4AE34B41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5460"/>
            <a:ext cx="9144000" cy="462213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E4E2795-D8C2-2640-93B5-97A62811F886}"/>
              </a:ext>
            </a:extLst>
          </p:cNvPr>
          <p:cNvSpPr/>
          <p:nvPr/>
        </p:nvSpPr>
        <p:spPr>
          <a:xfrm>
            <a:off x="53162" y="2817622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2CDD9F-90EC-8E4F-946C-4E54BD3CD53C}"/>
              </a:ext>
            </a:extLst>
          </p:cNvPr>
          <p:cNvSpPr/>
          <p:nvPr/>
        </p:nvSpPr>
        <p:spPr>
          <a:xfrm>
            <a:off x="-446571" y="4391247"/>
            <a:ext cx="9813851" cy="26687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18542-5E08-AA48-A5DC-237FE7C55ABD}"/>
              </a:ext>
            </a:extLst>
          </p:cNvPr>
          <p:cNvSpPr/>
          <p:nvPr/>
        </p:nvSpPr>
        <p:spPr>
          <a:xfrm>
            <a:off x="106326" y="1679945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3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F212E3-6B8A-7447-8467-F061A2B9B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48" y="0"/>
            <a:ext cx="8129977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C489660-E385-F54E-9642-1F3812378B89}"/>
              </a:ext>
            </a:extLst>
          </p:cNvPr>
          <p:cNvSpPr/>
          <p:nvPr/>
        </p:nvSpPr>
        <p:spPr>
          <a:xfrm>
            <a:off x="584796" y="4986673"/>
            <a:ext cx="574158" cy="606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DA538A-4DC6-B34B-B076-8B44EB331171}"/>
              </a:ext>
            </a:extLst>
          </p:cNvPr>
          <p:cNvSpPr/>
          <p:nvPr/>
        </p:nvSpPr>
        <p:spPr>
          <a:xfrm>
            <a:off x="-180754" y="5635264"/>
            <a:ext cx="9813851" cy="159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A2A017-CFC8-3644-BA58-930BAC89DDED}"/>
              </a:ext>
            </a:extLst>
          </p:cNvPr>
          <p:cNvSpPr/>
          <p:nvPr/>
        </p:nvSpPr>
        <p:spPr>
          <a:xfrm>
            <a:off x="712381" y="3094075"/>
            <a:ext cx="4614530" cy="584790"/>
          </a:xfrm>
          <a:prstGeom prst="rect">
            <a:avLst/>
          </a:prstGeom>
          <a:solidFill>
            <a:srgbClr val="DFEB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8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296</Words>
  <Application>Microsoft Macintosh PowerPoint</Application>
  <PresentationFormat>On-screen Show (4:3)</PresentationFormat>
  <Paragraphs>71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Criterio MINIO</vt:lpstr>
      <vt:lpstr>Criterio MINIO</vt:lpstr>
      <vt:lpstr>Criterio MINIO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35</cp:revision>
  <dcterms:created xsi:type="dcterms:W3CDTF">2020-10-19T18:56:00Z</dcterms:created>
  <dcterms:modified xsi:type="dcterms:W3CDTF">2020-10-26T16:15:15Z</dcterms:modified>
</cp:coreProperties>
</file>